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ela Gothic One"/>
      <p:regular r:id="rId15"/>
    </p:embeddedFont>
    <p:embeddedFont>
      <p:font typeface="Dela Gothic One"/>
      <p:regular r:id="rId16"/>
    </p:embeddedFont>
    <p:embeddedFont>
      <p:font typeface="DM Sans"/>
      <p:regular r:id="rId17"/>
    </p:embeddedFont>
    <p:embeddedFont>
      <p:font typeface="DM Sans"/>
      <p:regular r:id="rId18"/>
    </p:embeddedFont>
    <p:embeddedFont>
      <p:font typeface="DM Sans"/>
      <p:regular r:id="rId19"/>
    </p:embeddedFont>
    <p:embeddedFont>
      <p:font typeface="DM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887974"/>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FASOS SQL Analysis Project Report</a:t>
            </a:r>
            <a:endParaRPr lang="en-US" sz="4450" dirty="0"/>
          </a:p>
        </p:txBody>
      </p:sp>
      <p:sp>
        <p:nvSpPr>
          <p:cNvPr id="4" name="Text 1"/>
          <p:cNvSpPr/>
          <p:nvPr/>
        </p:nvSpPr>
        <p:spPr>
          <a:xfrm>
            <a:off x="758309" y="3638312"/>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report details the SQL analysis project for FASOS, a fictional food delivery company specializing in customizable rolls. Our objective was to extract crucial business insights from raw operational and customer data. The analysis covers various aspects, from customer preferences to driver performance and delivery efficiency, providing a comprehensive overview of FASOS's operations.</a:t>
            </a:r>
            <a:endParaRPr lang="en-US" sz="1700" dirty="0"/>
          </a:p>
        </p:txBody>
      </p:sp>
      <p:sp>
        <p:nvSpPr>
          <p:cNvPr id="5" name="Shape 2"/>
          <p:cNvSpPr/>
          <p:nvPr/>
        </p:nvSpPr>
        <p:spPr>
          <a:xfrm>
            <a:off x="758309" y="5978485"/>
            <a:ext cx="346591" cy="346591"/>
          </a:xfrm>
          <a:prstGeom prst="roundRect">
            <a:avLst>
              <a:gd name="adj" fmla="val 26380043"/>
            </a:avLst>
          </a:prstGeom>
          <a:solidFill>
            <a:srgbClr val="4D8CD4"/>
          </a:solidFill>
          <a:ln w="7620">
            <a:solidFill>
              <a:srgbClr val="4D4D51"/>
            </a:solidFill>
            <a:prstDash val="solid"/>
          </a:ln>
        </p:spPr>
      </p:sp>
      <p:sp>
        <p:nvSpPr>
          <p:cNvPr id="6" name="Text 3"/>
          <p:cNvSpPr/>
          <p:nvPr/>
        </p:nvSpPr>
        <p:spPr>
          <a:xfrm>
            <a:off x="867608" y="6103025"/>
            <a:ext cx="127873"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DM Sans Medium" pitchFamily="34" charset="0"/>
                <a:ea typeface="DM Sans Medium" pitchFamily="34" charset="-122"/>
                <a:cs typeface="DM Sans Medium" pitchFamily="34" charset="-120"/>
              </a:rPr>
              <a:t>SC</a:t>
            </a:r>
            <a:endParaRPr lang="en-US" sz="750" dirty="0"/>
          </a:p>
        </p:txBody>
      </p:sp>
      <p:sp>
        <p:nvSpPr>
          <p:cNvPr id="7" name="Text 4"/>
          <p:cNvSpPr/>
          <p:nvPr/>
        </p:nvSpPr>
        <p:spPr>
          <a:xfrm>
            <a:off x="1213128" y="5962293"/>
            <a:ext cx="2958465"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Sarthak Chaudhary</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698188"/>
            <a:ext cx="12095798"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Project Overview &amp; Dataset Schema</a:t>
            </a:r>
            <a:endParaRPr lang="en-US" sz="4450" dirty="0"/>
          </a:p>
        </p:txBody>
      </p:sp>
      <p:sp>
        <p:nvSpPr>
          <p:cNvPr id="3" name="Text 1"/>
          <p:cNvSpPr/>
          <p:nvPr/>
        </p:nvSpPr>
        <p:spPr>
          <a:xfrm>
            <a:off x="758309" y="2844165"/>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project aims to analyze FASOS's operational and customer data to derive actionable business insights. We utilized several SQL tables, each containing specific data points crucial for understanding the company's performance.</a:t>
            </a:r>
            <a:endParaRPr lang="en-US" sz="1700" dirty="0"/>
          </a:p>
        </p:txBody>
      </p:sp>
      <p:sp>
        <p:nvSpPr>
          <p:cNvPr id="4" name="Text 2"/>
          <p:cNvSpPr/>
          <p:nvPr/>
        </p:nvSpPr>
        <p:spPr>
          <a:xfrm>
            <a:off x="758309" y="3997881"/>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Dataset Tables</a:t>
            </a:r>
            <a:endParaRPr lang="en-US" sz="2200" dirty="0"/>
          </a:p>
        </p:txBody>
      </p:sp>
      <p:sp>
        <p:nvSpPr>
          <p:cNvPr id="5" name="Text 3"/>
          <p:cNvSpPr/>
          <p:nvPr/>
        </p:nvSpPr>
        <p:spPr>
          <a:xfrm>
            <a:off x="758309" y="457069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driver: Driver IDs and registration dates.</a:t>
            </a:r>
            <a:endParaRPr lang="en-US" sz="1700" dirty="0"/>
          </a:p>
        </p:txBody>
      </p:sp>
      <p:sp>
        <p:nvSpPr>
          <p:cNvPr id="6" name="Text 4"/>
          <p:cNvSpPr/>
          <p:nvPr/>
        </p:nvSpPr>
        <p:spPr>
          <a:xfrm>
            <a:off x="758309" y="4993124"/>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ingredients: List of available ingredients.</a:t>
            </a:r>
            <a:endParaRPr lang="en-US" sz="1700" dirty="0"/>
          </a:p>
        </p:txBody>
      </p:sp>
      <p:sp>
        <p:nvSpPr>
          <p:cNvPr id="7" name="Text 5"/>
          <p:cNvSpPr/>
          <p:nvPr/>
        </p:nvSpPr>
        <p:spPr>
          <a:xfrm>
            <a:off x="758309" y="541555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rolls: Names of different roll types.</a:t>
            </a:r>
            <a:endParaRPr lang="en-US" sz="1700" dirty="0"/>
          </a:p>
        </p:txBody>
      </p:sp>
      <p:sp>
        <p:nvSpPr>
          <p:cNvPr id="8" name="Text 6"/>
          <p:cNvSpPr/>
          <p:nvPr/>
        </p:nvSpPr>
        <p:spPr>
          <a:xfrm>
            <a:off x="7587139" y="3997881"/>
            <a:ext cx="3752255"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Dataset Tables (Cont.)</a:t>
            </a:r>
            <a:endParaRPr lang="en-US" sz="2200" dirty="0"/>
          </a:p>
        </p:txBody>
      </p:sp>
      <p:sp>
        <p:nvSpPr>
          <p:cNvPr id="9" name="Text 7"/>
          <p:cNvSpPr/>
          <p:nvPr/>
        </p:nvSpPr>
        <p:spPr>
          <a:xfrm>
            <a:off x="7587139" y="457069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rolls_recipes: Ingredient mapping for each roll.</a:t>
            </a:r>
            <a:endParaRPr lang="en-US" sz="1700" dirty="0"/>
          </a:p>
        </p:txBody>
      </p:sp>
      <p:sp>
        <p:nvSpPr>
          <p:cNvPr id="10" name="Text 8"/>
          <p:cNvSpPr/>
          <p:nvPr/>
        </p:nvSpPr>
        <p:spPr>
          <a:xfrm>
            <a:off x="7587139" y="4993124"/>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driver_order: Order delivery metadata, including cancellations.</a:t>
            </a:r>
            <a:endParaRPr lang="en-US" sz="1700" dirty="0"/>
          </a:p>
        </p:txBody>
      </p:sp>
      <p:sp>
        <p:nvSpPr>
          <p:cNvPr id="11" name="Text 9"/>
          <p:cNvSpPr/>
          <p:nvPr/>
        </p:nvSpPr>
        <p:spPr>
          <a:xfrm>
            <a:off x="7587139" y="576226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customer_orders: Customer order info, including customizations.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24958"/>
          </a:xfrm>
          <a:prstGeom prst="rect">
            <a:avLst/>
          </a:prstGeom>
        </p:spPr>
      </p:pic>
      <p:sp>
        <p:nvSpPr>
          <p:cNvPr id="3" name="Text 0"/>
          <p:cNvSpPr/>
          <p:nvPr/>
        </p:nvSpPr>
        <p:spPr>
          <a:xfrm>
            <a:off x="706993" y="3085505"/>
            <a:ext cx="7963972" cy="664488"/>
          </a:xfrm>
          <a:prstGeom prst="rect">
            <a:avLst/>
          </a:prstGeom>
          <a:noFill/>
          <a:ln/>
        </p:spPr>
        <p:txBody>
          <a:bodyPr wrap="none" lIns="0" tIns="0" rIns="0" bIns="0" rtlCol="0" anchor="t"/>
          <a:lstStyle/>
          <a:p>
            <a:pPr algn="l"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Customer Order Insights</a:t>
            </a:r>
            <a:endParaRPr lang="en-US" sz="4150" dirty="0"/>
          </a:p>
        </p:txBody>
      </p:sp>
      <p:sp>
        <p:nvSpPr>
          <p:cNvPr id="4" name="Text 1"/>
          <p:cNvSpPr/>
          <p:nvPr/>
        </p:nvSpPr>
        <p:spPr>
          <a:xfrm>
            <a:off x="706993" y="4052888"/>
            <a:ext cx="13216414" cy="64650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Our analysis revealed key trends in customer preferences and ordering habits. Understanding these patterns helps FASOS optimize its menu and service offerings.</a:t>
            </a:r>
            <a:endParaRPr lang="en-US" sz="1550" dirty="0"/>
          </a:p>
        </p:txBody>
      </p:sp>
      <p:sp>
        <p:nvSpPr>
          <p:cNvPr id="5" name="Shape 2"/>
          <p:cNvSpPr/>
          <p:nvPr/>
        </p:nvSpPr>
        <p:spPr>
          <a:xfrm>
            <a:off x="706993" y="4926568"/>
            <a:ext cx="454462" cy="454462"/>
          </a:xfrm>
          <a:prstGeom prst="roundRect">
            <a:avLst>
              <a:gd name="adj" fmla="val 18668"/>
            </a:avLst>
          </a:prstGeom>
          <a:solidFill>
            <a:srgbClr val="740B0B"/>
          </a:solidFill>
          <a:ln w="7620">
            <a:solidFill>
              <a:srgbClr val="8D2424"/>
            </a:solidFill>
            <a:prstDash val="solid"/>
          </a:ln>
        </p:spPr>
      </p:sp>
      <p:pic>
        <p:nvPicPr>
          <p:cNvPr id="6" name="Image 1" descr="preencoded.png">    </p:cNvPr>
          <p:cNvPicPr>
            <a:picLocks noChangeAspect="1"/>
          </p:cNvPicPr>
          <p:nvPr/>
        </p:nvPicPr>
        <p:blipFill>
          <a:blip r:embed="rId2"/>
          <a:stretch>
            <a:fillRect/>
          </a:stretch>
        </p:blipFill>
        <p:spPr>
          <a:xfrm>
            <a:off x="774740" y="4954429"/>
            <a:ext cx="318849" cy="398621"/>
          </a:xfrm>
          <a:prstGeom prst="rect">
            <a:avLst/>
          </a:prstGeom>
        </p:spPr>
      </p:pic>
      <p:sp>
        <p:nvSpPr>
          <p:cNvPr id="7" name="Text 3"/>
          <p:cNvSpPr/>
          <p:nvPr/>
        </p:nvSpPr>
        <p:spPr>
          <a:xfrm>
            <a:off x="1363385" y="4995982"/>
            <a:ext cx="3009424"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Most Ordered Rolls</a:t>
            </a:r>
            <a:endParaRPr lang="en-US" sz="2050" dirty="0"/>
          </a:p>
        </p:txBody>
      </p:sp>
      <p:sp>
        <p:nvSpPr>
          <p:cNvPr id="8" name="Text 4"/>
          <p:cNvSpPr/>
          <p:nvPr/>
        </p:nvSpPr>
        <p:spPr>
          <a:xfrm>
            <a:off x="1363385" y="5449252"/>
            <a:ext cx="5825609" cy="64650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Non-Veg Rolls are the most ordered, indicating a higher customer preference for these options.</a:t>
            </a:r>
            <a:endParaRPr lang="en-US" sz="1550" dirty="0"/>
          </a:p>
        </p:txBody>
      </p:sp>
      <p:sp>
        <p:nvSpPr>
          <p:cNvPr id="9" name="Shape 5"/>
          <p:cNvSpPr/>
          <p:nvPr/>
        </p:nvSpPr>
        <p:spPr>
          <a:xfrm>
            <a:off x="7441406" y="4926568"/>
            <a:ext cx="454462" cy="454462"/>
          </a:xfrm>
          <a:prstGeom prst="roundRect">
            <a:avLst>
              <a:gd name="adj" fmla="val 18668"/>
            </a:avLst>
          </a:prstGeom>
          <a:solidFill>
            <a:srgbClr val="740B0B"/>
          </a:solidFill>
          <a:ln w="7620">
            <a:solidFill>
              <a:srgbClr val="8D2424"/>
            </a:solidFill>
            <a:prstDash val="solid"/>
          </a:ln>
        </p:spPr>
      </p:sp>
      <p:pic>
        <p:nvPicPr>
          <p:cNvPr id="10" name="Image 2" descr="preencoded.png">    </p:cNvPr>
          <p:cNvPicPr>
            <a:picLocks noChangeAspect="1"/>
          </p:cNvPicPr>
          <p:nvPr/>
        </p:nvPicPr>
        <p:blipFill>
          <a:blip r:embed="rId3"/>
          <a:stretch>
            <a:fillRect/>
          </a:stretch>
        </p:blipFill>
        <p:spPr>
          <a:xfrm>
            <a:off x="7509153" y="4954429"/>
            <a:ext cx="318849" cy="398621"/>
          </a:xfrm>
          <a:prstGeom prst="rect">
            <a:avLst/>
          </a:prstGeom>
        </p:spPr>
      </p:pic>
      <p:sp>
        <p:nvSpPr>
          <p:cNvPr id="11" name="Text 6"/>
          <p:cNvSpPr/>
          <p:nvPr/>
        </p:nvSpPr>
        <p:spPr>
          <a:xfrm>
            <a:off x="8097798" y="4995982"/>
            <a:ext cx="2822258"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Peak Order Hours</a:t>
            </a:r>
            <a:endParaRPr lang="en-US" sz="2050" dirty="0"/>
          </a:p>
        </p:txBody>
      </p:sp>
      <p:sp>
        <p:nvSpPr>
          <p:cNvPr id="12" name="Text 7"/>
          <p:cNvSpPr/>
          <p:nvPr/>
        </p:nvSpPr>
        <p:spPr>
          <a:xfrm>
            <a:off x="8097798" y="5449252"/>
            <a:ext cx="5825609" cy="64650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busiest ordering hours are consistently between 6 PM and 9 PM, suggesting prime delivery times.</a:t>
            </a:r>
            <a:endParaRPr lang="en-US" sz="1550" dirty="0"/>
          </a:p>
        </p:txBody>
      </p:sp>
      <p:sp>
        <p:nvSpPr>
          <p:cNvPr id="13" name="Shape 8"/>
          <p:cNvSpPr/>
          <p:nvPr/>
        </p:nvSpPr>
        <p:spPr>
          <a:xfrm>
            <a:off x="706993" y="6499741"/>
            <a:ext cx="454462" cy="454462"/>
          </a:xfrm>
          <a:prstGeom prst="roundRect">
            <a:avLst>
              <a:gd name="adj" fmla="val 18668"/>
            </a:avLst>
          </a:prstGeom>
          <a:solidFill>
            <a:srgbClr val="740B0B"/>
          </a:solidFill>
          <a:ln w="7620">
            <a:solidFill>
              <a:srgbClr val="8D2424"/>
            </a:solidFill>
            <a:prstDash val="solid"/>
          </a:ln>
        </p:spPr>
      </p:sp>
      <p:pic>
        <p:nvPicPr>
          <p:cNvPr id="14" name="Image 3" descr="preencoded.png">    </p:cNvPr>
          <p:cNvPicPr>
            <a:picLocks noChangeAspect="1"/>
          </p:cNvPicPr>
          <p:nvPr/>
        </p:nvPicPr>
        <p:blipFill>
          <a:blip r:embed="rId4"/>
          <a:stretch>
            <a:fillRect/>
          </a:stretch>
        </p:blipFill>
        <p:spPr>
          <a:xfrm>
            <a:off x="774740" y="6527602"/>
            <a:ext cx="318849" cy="398621"/>
          </a:xfrm>
          <a:prstGeom prst="rect">
            <a:avLst/>
          </a:prstGeom>
        </p:spPr>
      </p:pic>
      <p:sp>
        <p:nvSpPr>
          <p:cNvPr id="15" name="Text 9"/>
          <p:cNvSpPr/>
          <p:nvPr/>
        </p:nvSpPr>
        <p:spPr>
          <a:xfrm>
            <a:off x="1363385" y="6569154"/>
            <a:ext cx="5167551"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Frequently Excluded Ingredients</a:t>
            </a:r>
            <a:endParaRPr lang="en-US" sz="2050" dirty="0"/>
          </a:p>
        </p:txBody>
      </p:sp>
      <p:sp>
        <p:nvSpPr>
          <p:cNvPr id="16" name="Text 10"/>
          <p:cNvSpPr/>
          <p:nvPr/>
        </p:nvSpPr>
        <p:spPr>
          <a:xfrm>
            <a:off x="1363385" y="7022425"/>
            <a:ext cx="5825609" cy="64650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Cheese and Onions are frequently removed by customers, highlighting common dietary preferences or dislikes.</a:t>
            </a:r>
            <a:endParaRPr lang="en-US" sz="1550" dirty="0"/>
          </a:p>
        </p:txBody>
      </p:sp>
      <p:sp>
        <p:nvSpPr>
          <p:cNvPr id="17" name="Shape 11"/>
          <p:cNvSpPr/>
          <p:nvPr/>
        </p:nvSpPr>
        <p:spPr>
          <a:xfrm>
            <a:off x="7441406" y="6499741"/>
            <a:ext cx="454462" cy="454462"/>
          </a:xfrm>
          <a:prstGeom prst="roundRect">
            <a:avLst>
              <a:gd name="adj" fmla="val 18668"/>
            </a:avLst>
          </a:prstGeom>
          <a:solidFill>
            <a:srgbClr val="740B0B"/>
          </a:solidFill>
          <a:ln w="7620">
            <a:solidFill>
              <a:srgbClr val="8D2424"/>
            </a:solidFill>
            <a:prstDash val="solid"/>
          </a:ln>
        </p:spPr>
      </p:sp>
      <p:pic>
        <p:nvPicPr>
          <p:cNvPr id="18" name="Image 4" descr="preencoded.png">    </p:cNvPr>
          <p:cNvPicPr>
            <a:picLocks noChangeAspect="1"/>
          </p:cNvPicPr>
          <p:nvPr/>
        </p:nvPicPr>
        <p:blipFill>
          <a:blip r:embed="rId5"/>
          <a:stretch>
            <a:fillRect/>
          </a:stretch>
        </p:blipFill>
        <p:spPr>
          <a:xfrm>
            <a:off x="7509153" y="6527602"/>
            <a:ext cx="318849" cy="398621"/>
          </a:xfrm>
          <a:prstGeom prst="rect">
            <a:avLst/>
          </a:prstGeom>
        </p:spPr>
      </p:pic>
      <p:sp>
        <p:nvSpPr>
          <p:cNvPr id="19" name="Text 12"/>
          <p:cNvSpPr/>
          <p:nvPr/>
        </p:nvSpPr>
        <p:spPr>
          <a:xfrm>
            <a:off x="8097798" y="6569154"/>
            <a:ext cx="4744760"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Frequently Added Ingredients</a:t>
            </a:r>
            <a:endParaRPr lang="en-US" sz="2050" dirty="0"/>
          </a:p>
        </p:txBody>
      </p:sp>
      <p:sp>
        <p:nvSpPr>
          <p:cNvPr id="20" name="Text 13"/>
          <p:cNvSpPr/>
          <p:nvPr/>
        </p:nvSpPr>
        <p:spPr>
          <a:xfrm>
            <a:off x="8097798" y="7022425"/>
            <a:ext cx="5825609" cy="64650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BBQ Chicken and Kebab are popular extra additions, showing opportunities for premium add-ons.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800" y="1018699"/>
            <a:ext cx="7375565" cy="644723"/>
          </a:xfrm>
          <a:prstGeom prst="rect">
            <a:avLst/>
          </a:prstGeom>
          <a:noFill/>
          <a:ln/>
        </p:spPr>
        <p:txBody>
          <a:bodyPr wrap="none" lIns="0" tIns="0" rIns="0" bIns="0" rtlCol="0" anchor="t"/>
          <a:lstStyle/>
          <a:p>
            <a:pPr algn="l" indent="0" marL="0">
              <a:lnSpc>
                <a:spcPts val="5050"/>
              </a:lnSpc>
              <a:buNone/>
            </a:pPr>
            <a:r>
              <a:rPr lang="en-US" sz="4050" dirty="0">
                <a:solidFill>
                  <a:srgbClr val="FAEBEB"/>
                </a:solidFill>
                <a:latin typeface="Dela Gothic One" pitchFamily="34" charset="0"/>
                <a:ea typeface="Dela Gothic One" pitchFamily="34" charset="-122"/>
                <a:cs typeface="Dela Gothic One" pitchFamily="34" charset="-120"/>
              </a:rPr>
              <a:t>Ingredient Optimization</a:t>
            </a:r>
            <a:endParaRPr lang="en-US" sz="4050" dirty="0"/>
          </a:p>
        </p:txBody>
      </p:sp>
      <p:sp>
        <p:nvSpPr>
          <p:cNvPr id="4" name="Text 1"/>
          <p:cNvSpPr/>
          <p:nvPr/>
        </p:nvSpPr>
        <p:spPr>
          <a:xfrm>
            <a:off x="685800" y="1957268"/>
            <a:ext cx="7772400" cy="940475"/>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Analyzing ingredient usage helps FASOS manage inventory, reduce waste, and tailor recipes to customer demand. This insight is crucial for cost efficiency and customer satisfaction.</a:t>
            </a:r>
            <a:endParaRPr lang="en-US" sz="1500" dirty="0"/>
          </a:p>
        </p:txBody>
      </p:sp>
      <p:sp>
        <p:nvSpPr>
          <p:cNvPr id="5" name="Shape 2"/>
          <p:cNvSpPr/>
          <p:nvPr/>
        </p:nvSpPr>
        <p:spPr>
          <a:xfrm>
            <a:off x="685800" y="3118128"/>
            <a:ext cx="3788331" cy="2423041"/>
          </a:xfrm>
          <a:prstGeom prst="roundRect">
            <a:avLst>
              <a:gd name="adj" fmla="val 3397"/>
            </a:avLst>
          </a:prstGeom>
          <a:solidFill>
            <a:srgbClr val="740B0B"/>
          </a:solidFill>
          <a:ln w="7620">
            <a:solidFill>
              <a:srgbClr val="8D2424"/>
            </a:solidFill>
            <a:prstDash val="solid"/>
          </a:ln>
        </p:spPr>
      </p:sp>
      <p:sp>
        <p:nvSpPr>
          <p:cNvPr id="6" name="Text 3"/>
          <p:cNvSpPr/>
          <p:nvPr/>
        </p:nvSpPr>
        <p:spPr>
          <a:xfrm>
            <a:off x="889278" y="3321606"/>
            <a:ext cx="3381375" cy="644604"/>
          </a:xfrm>
          <a:prstGeom prst="rect">
            <a:avLst/>
          </a:prstGeom>
          <a:noFill/>
          <a:ln/>
        </p:spPr>
        <p:txBody>
          <a:bodyPr wrap="squar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Ingredient Usage Frequency</a:t>
            </a:r>
            <a:endParaRPr lang="en-US" sz="2000" dirty="0"/>
          </a:p>
        </p:txBody>
      </p:sp>
      <p:sp>
        <p:nvSpPr>
          <p:cNvPr id="7" name="Text 4"/>
          <p:cNvSpPr/>
          <p:nvPr/>
        </p:nvSpPr>
        <p:spPr>
          <a:xfrm>
            <a:off x="889278" y="4083725"/>
            <a:ext cx="3381375" cy="1253966"/>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Cheese and Chicken are the most commonly used ingredients across all roll recipes. This indicates their central role in FASOS's menu.</a:t>
            </a:r>
            <a:endParaRPr lang="en-US" sz="1500" dirty="0"/>
          </a:p>
        </p:txBody>
      </p:sp>
      <p:sp>
        <p:nvSpPr>
          <p:cNvPr id="8" name="Shape 5"/>
          <p:cNvSpPr/>
          <p:nvPr/>
        </p:nvSpPr>
        <p:spPr>
          <a:xfrm>
            <a:off x="4669988" y="3118128"/>
            <a:ext cx="3788331" cy="2423041"/>
          </a:xfrm>
          <a:prstGeom prst="roundRect">
            <a:avLst>
              <a:gd name="adj" fmla="val 3397"/>
            </a:avLst>
          </a:prstGeom>
          <a:solidFill>
            <a:srgbClr val="740B0B"/>
          </a:solidFill>
          <a:ln w="7620">
            <a:solidFill>
              <a:srgbClr val="8D2424"/>
            </a:solidFill>
            <a:prstDash val="solid"/>
          </a:ln>
        </p:spPr>
      </p:sp>
      <p:sp>
        <p:nvSpPr>
          <p:cNvPr id="9" name="Text 6"/>
          <p:cNvSpPr/>
          <p:nvPr/>
        </p:nvSpPr>
        <p:spPr>
          <a:xfrm>
            <a:off x="4873466" y="3321606"/>
            <a:ext cx="2921318" cy="322302"/>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Popular Exclusions</a:t>
            </a:r>
            <a:endParaRPr lang="en-US" sz="2000" dirty="0"/>
          </a:p>
        </p:txBody>
      </p:sp>
      <p:sp>
        <p:nvSpPr>
          <p:cNvPr id="10" name="Text 7"/>
          <p:cNvSpPr/>
          <p:nvPr/>
        </p:nvSpPr>
        <p:spPr>
          <a:xfrm>
            <a:off x="4873466" y="3761423"/>
            <a:ext cx="3381375" cy="1567458"/>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Customers frequently exclude Cheese and Onions from their orders. This suggests a need for alternative options or clearer customization choices.</a:t>
            </a:r>
            <a:endParaRPr lang="en-US" sz="1500" dirty="0"/>
          </a:p>
        </p:txBody>
      </p:sp>
      <p:sp>
        <p:nvSpPr>
          <p:cNvPr id="11" name="Shape 8"/>
          <p:cNvSpPr/>
          <p:nvPr/>
        </p:nvSpPr>
        <p:spPr>
          <a:xfrm>
            <a:off x="685800" y="5737027"/>
            <a:ext cx="7772400" cy="1473756"/>
          </a:xfrm>
          <a:prstGeom prst="roundRect">
            <a:avLst>
              <a:gd name="adj" fmla="val 5585"/>
            </a:avLst>
          </a:prstGeom>
          <a:solidFill>
            <a:srgbClr val="740B0B"/>
          </a:solidFill>
          <a:ln w="7620">
            <a:solidFill>
              <a:srgbClr val="8D2424"/>
            </a:solidFill>
            <a:prstDash val="solid"/>
          </a:ln>
        </p:spPr>
      </p:sp>
      <p:sp>
        <p:nvSpPr>
          <p:cNvPr id="12" name="Text 9"/>
          <p:cNvSpPr/>
          <p:nvPr/>
        </p:nvSpPr>
        <p:spPr>
          <a:xfrm>
            <a:off x="889278" y="5940504"/>
            <a:ext cx="2739628" cy="322302"/>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Popular Additions</a:t>
            </a:r>
            <a:endParaRPr lang="en-US" sz="2000" dirty="0"/>
          </a:p>
        </p:txBody>
      </p:sp>
      <p:sp>
        <p:nvSpPr>
          <p:cNvPr id="13" name="Text 10"/>
          <p:cNvSpPr/>
          <p:nvPr/>
        </p:nvSpPr>
        <p:spPr>
          <a:xfrm>
            <a:off x="889278" y="6380321"/>
            <a:ext cx="7365444" cy="626983"/>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BBQ Chicken and Kebab are popular extra additions. Promoting these as premium add-ons could increase average order value.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757238"/>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Driver Performance &amp; Delivery Efficiency</a:t>
            </a:r>
            <a:endParaRPr lang="en-US" sz="4450" dirty="0"/>
          </a:p>
        </p:txBody>
      </p:sp>
      <p:sp>
        <p:nvSpPr>
          <p:cNvPr id="4" name="Text 1"/>
          <p:cNvSpPr/>
          <p:nvPr/>
        </p:nvSpPr>
        <p:spPr>
          <a:xfrm>
            <a:off x="6244709" y="2507575"/>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Understanding driver performance and delivery times is vital for optimizing logistics and ensuring customer satisfaction. Our analysis provides insights into successful deliveries and areas for improvement.</a:t>
            </a:r>
            <a:endParaRPr lang="en-US" sz="1700" dirty="0"/>
          </a:p>
        </p:txBody>
      </p:sp>
      <p:pic>
        <p:nvPicPr>
          <p:cNvPr id="5" name="Image 1" descr="preencoded.png">    </p:cNvPr>
          <p:cNvPicPr>
            <a:picLocks noChangeAspect="1"/>
          </p:cNvPicPr>
          <p:nvPr/>
        </p:nvPicPr>
        <p:blipFill>
          <a:blip r:embed="rId2"/>
          <a:stretch>
            <a:fillRect/>
          </a:stretch>
        </p:blipFill>
        <p:spPr>
          <a:xfrm>
            <a:off x="6244709" y="3791426"/>
            <a:ext cx="541615" cy="541615"/>
          </a:xfrm>
          <a:prstGeom prst="rect">
            <a:avLst/>
          </a:prstGeom>
        </p:spPr>
      </p:pic>
      <p:sp>
        <p:nvSpPr>
          <p:cNvPr id="6" name="Text 2"/>
          <p:cNvSpPr/>
          <p:nvPr/>
        </p:nvSpPr>
        <p:spPr>
          <a:xfrm>
            <a:off x="6244709" y="4549616"/>
            <a:ext cx="2361962"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Most Deliveries</a:t>
            </a:r>
            <a:endParaRPr lang="en-US" sz="2200" dirty="0"/>
          </a:p>
        </p:txBody>
      </p:sp>
      <p:sp>
        <p:nvSpPr>
          <p:cNvPr id="7" name="Text 3"/>
          <p:cNvSpPr/>
          <p:nvPr/>
        </p:nvSpPr>
        <p:spPr>
          <a:xfrm>
            <a:off x="6244709" y="5391983"/>
            <a:ext cx="2361962"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Driver ID 1 completed the most successful deliveries, indicating high efficiency and reliability.</a:t>
            </a:r>
            <a:endParaRPr lang="en-US" sz="1700" dirty="0"/>
          </a:p>
        </p:txBody>
      </p:sp>
      <p:pic>
        <p:nvPicPr>
          <p:cNvPr id="8" name="Image 2" descr="preencoded.png">    </p:cNvPr>
          <p:cNvPicPr>
            <a:picLocks noChangeAspect="1"/>
          </p:cNvPicPr>
          <p:nvPr/>
        </p:nvPicPr>
        <p:blipFill>
          <a:blip r:embed="rId3"/>
          <a:stretch>
            <a:fillRect/>
          </a:stretch>
        </p:blipFill>
        <p:spPr>
          <a:xfrm>
            <a:off x="8877419" y="3791426"/>
            <a:ext cx="541615" cy="541615"/>
          </a:xfrm>
          <a:prstGeom prst="rect">
            <a:avLst/>
          </a:prstGeom>
        </p:spPr>
      </p:pic>
      <p:sp>
        <p:nvSpPr>
          <p:cNvPr id="9" name="Text 4"/>
          <p:cNvSpPr/>
          <p:nvPr/>
        </p:nvSpPr>
        <p:spPr>
          <a:xfrm>
            <a:off x="8877419" y="4549616"/>
            <a:ext cx="2361962"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Most Cancellations</a:t>
            </a:r>
            <a:endParaRPr lang="en-US" sz="2200" dirty="0"/>
          </a:p>
        </p:txBody>
      </p:sp>
      <p:sp>
        <p:nvSpPr>
          <p:cNvPr id="10" name="Text 5"/>
          <p:cNvSpPr/>
          <p:nvPr/>
        </p:nvSpPr>
        <p:spPr>
          <a:xfrm>
            <a:off x="8877419" y="5391983"/>
            <a:ext cx="236196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Driver ID 2 experienced the most order cancellations, which may require further investigation or training.</a:t>
            </a:r>
            <a:endParaRPr lang="en-US" sz="1700" dirty="0"/>
          </a:p>
        </p:txBody>
      </p:sp>
      <p:pic>
        <p:nvPicPr>
          <p:cNvPr id="11" name="Image 3" descr="preencoded.png">    </p:cNvPr>
          <p:cNvPicPr>
            <a:picLocks noChangeAspect="1"/>
          </p:cNvPicPr>
          <p:nvPr/>
        </p:nvPicPr>
        <p:blipFill>
          <a:blip r:embed="rId4"/>
          <a:stretch>
            <a:fillRect/>
          </a:stretch>
        </p:blipFill>
        <p:spPr>
          <a:xfrm>
            <a:off x="11510129" y="3791426"/>
            <a:ext cx="541615" cy="541615"/>
          </a:xfrm>
          <a:prstGeom prst="rect">
            <a:avLst/>
          </a:prstGeom>
        </p:spPr>
      </p:pic>
      <p:sp>
        <p:nvSpPr>
          <p:cNvPr id="12" name="Text 6"/>
          <p:cNvSpPr/>
          <p:nvPr/>
        </p:nvSpPr>
        <p:spPr>
          <a:xfrm>
            <a:off x="11510129" y="4549616"/>
            <a:ext cx="2361962"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Average Delivery Time</a:t>
            </a:r>
            <a:endParaRPr lang="en-US" sz="2200" dirty="0"/>
          </a:p>
        </p:txBody>
      </p:sp>
      <p:sp>
        <p:nvSpPr>
          <p:cNvPr id="13" name="Text 7"/>
          <p:cNvSpPr/>
          <p:nvPr/>
        </p:nvSpPr>
        <p:spPr>
          <a:xfrm>
            <a:off x="11510129" y="5391983"/>
            <a:ext cx="236196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Average delivery time per driver ranges between 15 to 40 minutes, providing a benchmark for performance.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4567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Order Cancellation Rate</a:t>
            </a:r>
            <a:endParaRPr lang="en-US" sz="4450" dirty="0"/>
          </a:p>
        </p:txBody>
      </p:sp>
      <p:sp>
        <p:nvSpPr>
          <p:cNvPr id="4" name="Text 1"/>
          <p:cNvSpPr/>
          <p:nvPr/>
        </p:nvSpPr>
        <p:spPr>
          <a:xfrm>
            <a:off x="758309" y="2396014"/>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Analyzing the cancellation rate provides a critical metric for understanding operational challenges and customer satisfaction issues. A high cancellation rate can impact revenue and customer trust.</a:t>
            </a:r>
            <a:endParaRPr lang="en-US" sz="1700" dirty="0"/>
          </a:p>
        </p:txBody>
      </p:sp>
      <p:sp>
        <p:nvSpPr>
          <p:cNvPr id="5" name="Text 2"/>
          <p:cNvSpPr/>
          <p:nvPr/>
        </p:nvSpPr>
        <p:spPr>
          <a:xfrm>
            <a:off x="758309" y="3788093"/>
            <a:ext cx="7627382" cy="714970"/>
          </a:xfrm>
          <a:prstGeom prst="rect">
            <a:avLst/>
          </a:prstGeom>
          <a:noFill/>
          <a:ln/>
        </p:spPr>
        <p:txBody>
          <a:bodyPr wrap="none" lIns="0" tIns="0" rIns="0" bIns="0" rtlCol="0" anchor="t"/>
          <a:lstStyle/>
          <a:p>
            <a:pPr algn="ctr" indent="0" marL="0">
              <a:lnSpc>
                <a:spcPts val="5600"/>
              </a:lnSpc>
              <a:buNone/>
            </a:pPr>
            <a:r>
              <a:rPr lang="en-US" sz="5600" dirty="0">
                <a:solidFill>
                  <a:srgbClr val="FFE5E5"/>
                </a:solidFill>
                <a:latin typeface="Dela Gothic One" pitchFamily="34" charset="0"/>
                <a:ea typeface="Dela Gothic One" pitchFamily="34" charset="-122"/>
                <a:cs typeface="Dela Gothic One" pitchFamily="34" charset="-120"/>
              </a:rPr>
              <a:t>30%</a:t>
            </a:r>
            <a:endParaRPr lang="en-US" sz="5600" dirty="0"/>
          </a:p>
        </p:txBody>
      </p:sp>
      <p:sp>
        <p:nvSpPr>
          <p:cNvPr id="6" name="Text 3"/>
          <p:cNvSpPr/>
          <p:nvPr/>
        </p:nvSpPr>
        <p:spPr>
          <a:xfrm>
            <a:off x="3070146" y="4773692"/>
            <a:ext cx="3003709" cy="356235"/>
          </a:xfrm>
          <a:prstGeom prst="rect">
            <a:avLst/>
          </a:prstGeom>
          <a:noFill/>
          <a:ln/>
        </p:spPr>
        <p:txBody>
          <a:bodyPr wrap="none" lIns="0" tIns="0" rIns="0" bIns="0" rtlCol="0" anchor="t"/>
          <a:lstStyle/>
          <a:p>
            <a:pPr algn="ct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Cancellation Rate</a:t>
            </a:r>
            <a:endParaRPr lang="en-US" sz="2200" dirty="0"/>
          </a:p>
        </p:txBody>
      </p:sp>
      <p:sp>
        <p:nvSpPr>
          <p:cNvPr id="7" name="Text 4"/>
          <p:cNvSpPr/>
          <p:nvPr/>
        </p:nvSpPr>
        <p:spPr>
          <a:xfrm>
            <a:off x="758309" y="5259824"/>
            <a:ext cx="7627382" cy="693420"/>
          </a:xfrm>
          <a:prstGeom prst="rect">
            <a:avLst/>
          </a:prstGeom>
          <a:noFill/>
          <a:ln/>
        </p:spPr>
        <p:txBody>
          <a:bodyPr wrap="square" lIns="0" tIns="0" rIns="0" bIns="0" rtlCol="0" anchor="t"/>
          <a:lstStyle/>
          <a:p>
            <a:pPr algn="ctr" indent="0" marL="0">
              <a:lnSpc>
                <a:spcPts val="2700"/>
              </a:lnSpc>
              <a:buNone/>
            </a:pPr>
            <a:r>
              <a:rPr lang="en-US" sz="1700" dirty="0">
                <a:solidFill>
                  <a:srgbClr val="FFE5E5"/>
                </a:solidFill>
                <a:latin typeface="DM Sans" pitchFamily="34" charset="0"/>
                <a:ea typeface="DM Sans" pitchFamily="34" charset="-122"/>
                <a:cs typeface="DM Sans" pitchFamily="34" charset="-120"/>
              </a:rPr>
              <a:t>Approximately 30% of total orders were cancelled. This significant percentage highlights a critical area for operational improvement.</a:t>
            </a:r>
            <a:endParaRPr lang="en-US" sz="1700" dirty="0"/>
          </a:p>
        </p:txBody>
      </p:sp>
      <p:sp>
        <p:nvSpPr>
          <p:cNvPr id="8" name="Text 5"/>
          <p:cNvSpPr/>
          <p:nvPr/>
        </p:nvSpPr>
        <p:spPr>
          <a:xfrm>
            <a:off x="758309" y="6196965"/>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high cancellation rate suggests potential issues in the order fulfillment process, driver availability, or customer communication. Addressing these underlying causes could significantly improve customer satisfaction and reduce lost revenue for FASOS.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2201" y="363141"/>
            <a:ext cx="5509379" cy="434340"/>
          </a:xfrm>
          <a:prstGeom prst="rect">
            <a:avLst/>
          </a:prstGeom>
          <a:noFill/>
          <a:ln/>
        </p:spPr>
        <p:txBody>
          <a:bodyPr wrap="none" lIns="0" tIns="0" rIns="0" bIns="0" rtlCol="0" anchor="t"/>
          <a:lstStyle/>
          <a:p>
            <a:pPr algn="l" indent="0" marL="0">
              <a:lnSpc>
                <a:spcPts val="3400"/>
              </a:lnSpc>
              <a:buNone/>
            </a:pPr>
            <a:r>
              <a:rPr lang="en-US" sz="2700" dirty="0">
                <a:solidFill>
                  <a:srgbClr val="FAEBEB"/>
                </a:solidFill>
                <a:latin typeface="Dela Gothic One" pitchFamily="34" charset="0"/>
                <a:ea typeface="Dela Gothic One" pitchFamily="34" charset="-122"/>
                <a:cs typeface="Dela Gothic One" pitchFamily="34" charset="-120"/>
              </a:rPr>
              <a:t>Daily Order Volume Trends</a:t>
            </a:r>
            <a:endParaRPr lang="en-US" sz="2700" dirty="0"/>
          </a:p>
        </p:txBody>
      </p:sp>
      <p:sp>
        <p:nvSpPr>
          <p:cNvPr id="3" name="Text 1"/>
          <p:cNvSpPr/>
          <p:nvPr/>
        </p:nvSpPr>
        <p:spPr>
          <a:xfrm>
            <a:off x="462201" y="1061561"/>
            <a:ext cx="13705999" cy="211217"/>
          </a:xfrm>
          <a:prstGeom prst="rect">
            <a:avLst/>
          </a:prstGeom>
          <a:noFill/>
          <a:ln/>
        </p:spPr>
        <p:txBody>
          <a:bodyPr wrap="none" lIns="0" tIns="0" rIns="0" bIns="0" rtlCol="0" anchor="t"/>
          <a:lstStyle/>
          <a:p>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Understanding daily order volume helps FASOS manage staffing, inventory, and delivery logistics more effectively. Consistent volume allows for stable operations, while peaks require flexible resource allocation.</a:t>
            </a:r>
            <a:endParaRPr lang="en-US" sz="1000" dirty="0"/>
          </a:p>
        </p:txBody>
      </p:sp>
      <p:pic>
        <p:nvPicPr>
          <p:cNvPr id="4" name="Image 0" descr="preencoded.png">    </p:cNvPr>
          <p:cNvPicPr>
            <a:picLocks noChangeAspect="1"/>
          </p:cNvPicPr>
          <p:nvPr/>
        </p:nvPicPr>
        <p:blipFill>
          <a:blip r:embed="rId1"/>
          <a:stretch>
            <a:fillRect/>
          </a:stretch>
        </p:blipFill>
        <p:spPr>
          <a:xfrm>
            <a:off x="462201" y="1421249"/>
            <a:ext cx="13705999" cy="7675245"/>
          </a:xfrm>
          <a:prstGeom prst="rect">
            <a:avLst/>
          </a:prstGeom>
        </p:spPr>
      </p:pic>
      <p:sp>
        <p:nvSpPr>
          <p:cNvPr id="5" name="Text 2"/>
          <p:cNvSpPr/>
          <p:nvPr/>
        </p:nvSpPr>
        <p:spPr>
          <a:xfrm>
            <a:off x="462201" y="9244965"/>
            <a:ext cx="13705999" cy="422434"/>
          </a:xfrm>
          <a:prstGeom prst="rect">
            <a:avLst/>
          </a:prstGeom>
          <a:noFill/>
          <a:ln/>
        </p:spPr>
        <p:txBody>
          <a:bodyPr wrap="square" lIns="0" tIns="0" rIns="0" bIns="0" rtlCol="0" anchor="t"/>
          <a:lstStyle/>
          <a:p>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The daily order volume is fairly stable throughout the week, with noticeable slight peaks on weekends. This pattern suggests that FASOS experiences higher demand during leisure days, which can inform staffing and inventory adjustments.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1249" y="676275"/>
            <a:ext cx="7509034" cy="653058"/>
          </a:xfrm>
          <a:prstGeom prst="rect">
            <a:avLst/>
          </a:prstGeom>
          <a:noFill/>
          <a:ln/>
        </p:spPr>
        <p:txBody>
          <a:bodyPr wrap="none" lIns="0" tIns="0" rIns="0" bIns="0" rtlCol="0" anchor="t"/>
          <a:lstStyle/>
          <a:p>
            <a:pPr algn="l" indent="0" marL="0">
              <a:lnSpc>
                <a:spcPts val="5100"/>
              </a:lnSpc>
              <a:buNone/>
            </a:pPr>
            <a:r>
              <a:rPr lang="en-US" sz="4100" dirty="0">
                <a:solidFill>
                  <a:srgbClr val="FAEBEB"/>
                </a:solidFill>
                <a:latin typeface="Dela Gothic One" pitchFamily="34" charset="0"/>
                <a:ea typeface="Dela Gothic One" pitchFamily="34" charset="-122"/>
                <a:cs typeface="Dela Gothic One" pitchFamily="34" charset="-120"/>
              </a:rPr>
              <a:t>Conclusion &amp; Next Steps</a:t>
            </a:r>
            <a:endParaRPr lang="en-US" sz="4100" dirty="0"/>
          </a:p>
        </p:txBody>
      </p:sp>
      <p:sp>
        <p:nvSpPr>
          <p:cNvPr id="4" name="Text 1"/>
          <p:cNvSpPr/>
          <p:nvPr/>
        </p:nvSpPr>
        <p:spPr>
          <a:xfrm>
            <a:off x="6181249" y="1627108"/>
            <a:ext cx="7754303" cy="127015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This SQL analysis project for FASOS demonstrates the power of structured queries in deriving actionable insights. By understanding customer behavior, optimizing ingredient usage, and improving delivery efficiency, FASOS can enhance its operations and customer satisfaction.</a:t>
            </a:r>
            <a:endParaRPr lang="en-US" sz="1550" dirty="0"/>
          </a:p>
        </p:txBody>
      </p:sp>
      <p:pic>
        <p:nvPicPr>
          <p:cNvPr id="5" name="Image 1" descr="preencoded.png">    </p:cNvPr>
          <p:cNvPicPr>
            <a:picLocks noChangeAspect="1"/>
          </p:cNvPicPr>
          <p:nvPr/>
        </p:nvPicPr>
        <p:blipFill>
          <a:blip r:embed="rId2"/>
          <a:stretch>
            <a:fillRect/>
          </a:stretch>
        </p:blipFill>
        <p:spPr>
          <a:xfrm>
            <a:off x="6181249" y="3120509"/>
            <a:ext cx="992624" cy="1477566"/>
          </a:xfrm>
          <a:prstGeom prst="rect">
            <a:avLst/>
          </a:prstGeom>
        </p:spPr>
      </p:pic>
      <p:sp>
        <p:nvSpPr>
          <p:cNvPr id="6" name="Text 2"/>
          <p:cNvSpPr/>
          <p:nvPr/>
        </p:nvSpPr>
        <p:spPr>
          <a:xfrm>
            <a:off x="7471648" y="3318986"/>
            <a:ext cx="3373755" cy="326469"/>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Power BI Dashboards</a:t>
            </a:r>
            <a:endParaRPr lang="en-US" sz="2050" dirty="0"/>
          </a:p>
        </p:txBody>
      </p:sp>
      <p:sp>
        <p:nvSpPr>
          <p:cNvPr id="7" name="Text 3"/>
          <p:cNvSpPr/>
          <p:nvPr/>
        </p:nvSpPr>
        <p:spPr>
          <a:xfrm>
            <a:off x="7471648" y="3764518"/>
            <a:ext cx="6463903" cy="63507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Extend this project by creating interactive Power BI dashboards for real-time monitoring of key metrics.</a:t>
            </a:r>
            <a:endParaRPr lang="en-US" sz="1550" dirty="0"/>
          </a:p>
        </p:txBody>
      </p:sp>
      <p:pic>
        <p:nvPicPr>
          <p:cNvPr id="8" name="Image 2" descr="preencoded.png">    </p:cNvPr>
          <p:cNvPicPr>
            <a:picLocks noChangeAspect="1"/>
          </p:cNvPicPr>
          <p:nvPr/>
        </p:nvPicPr>
        <p:blipFill>
          <a:blip r:embed="rId3"/>
          <a:stretch>
            <a:fillRect/>
          </a:stretch>
        </p:blipFill>
        <p:spPr>
          <a:xfrm>
            <a:off x="6181249" y="4598075"/>
            <a:ext cx="992624" cy="1477566"/>
          </a:xfrm>
          <a:prstGeom prst="rect">
            <a:avLst/>
          </a:prstGeom>
        </p:spPr>
      </p:pic>
      <p:sp>
        <p:nvSpPr>
          <p:cNvPr id="9" name="Text 4"/>
          <p:cNvSpPr/>
          <p:nvPr/>
        </p:nvSpPr>
        <p:spPr>
          <a:xfrm>
            <a:off x="7471648" y="4796552"/>
            <a:ext cx="2612231" cy="326469"/>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ERD Design</a:t>
            </a:r>
            <a:endParaRPr lang="en-US" sz="2050" dirty="0"/>
          </a:p>
        </p:txBody>
      </p:sp>
      <p:sp>
        <p:nvSpPr>
          <p:cNvPr id="10" name="Text 5"/>
          <p:cNvSpPr/>
          <p:nvPr/>
        </p:nvSpPr>
        <p:spPr>
          <a:xfrm>
            <a:off x="7471648" y="5242084"/>
            <a:ext cx="6463903" cy="63507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Develop a comprehensive Entity-Relationship Diagram (ERD) to visualize database structure and relationships.</a:t>
            </a:r>
            <a:endParaRPr lang="en-US" sz="1550" dirty="0"/>
          </a:p>
        </p:txBody>
      </p:sp>
      <p:pic>
        <p:nvPicPr>
          <p:cNvPr id="11" name="Image 3" descr="preencoded.png">    </p:cNvPr>
          <p:cNvPicPr>
            <a:picLocks noChangeAspect="1"/>
          </p:cNvPicPr>
          <p:nvPr/>
        </p:nvPicPr>
        <p:blipFill>
          <a:blip r:embed="rId4"/>
          <a:stretch>
            <a:fillRect/>
          </a:stretch>
        </p:blipFill>
        <p:spPr>
          <a:xfrm>
            <a:off x="6181249" y="6075640"/>
            <a:ext cx="992624" cy="1477566"/>
          </a:xfrm>
          <a:prstGeom prst="rect">
            <a:avLst/>
          </a:prstGeom>
        </p:spPr>
      </p:pic>
      <p:sp>
        <p:nvSpPr>
          <p:cNvPr id="12" name="Text 6"/>
          <p:cNvSpPr/>
          <p:nvPr/>
        </p:nvSpPr>
        <p:spPr>
          <a:xfrm>
            <a:off x="7471648" y="6274118"/>
            <a:ext cx="3147417" cy="326469"/>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Predictive Analytics</a:t>
            </a:r>
            <a:endParaRPr lang="en-US" sz="2050" dirty="0"/>
          </a:p>
        </p:txBody>
      </p:sp>
      <p:sp>
        <p:nvSpPr>
          <p:cNvPr id="13" name="Text 7"/>
          <p:cNvSpPr/>
          <p:nvPr/>
        </p:nvSpPr>
        <p:spPr>
          <a:xfrm>
            <a:off x="7471648" y="6719649"/>
            <a:ext cx="6463903" cy="63507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Implement predictive models to forecast future order volumes, ingredient demand, and potential cancellations.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2025-06-08T19:03:28Z</dcterms:created>
  <dcterms:modified xsi:type="dcterms:W3CDTF">2025-06-08T19:03:28Z</dcterms:modified>
</cp:coreProperties>
</file>